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73" r:id="rId3"/>
    <p:sldMasterId id="2147483785" r:id="rId4"/>
  </p:sldMasterIdLst>
  <p:notesMasterIdLst>
    <p:notesMasterId r:id="rId85"/>
  </p:notesMasterIdLst>
  <p:handoutMasterIdLst>
    <p:handoutMasterId r:id="rId86"/>
  </p:handoutMasterIdLst>
  <p:sldIdLst>
    <p:sldId id="332" r:id="rId5"/>
    <p:sldId id="260" r:id="rId6"/>
    <p:sldId id="257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13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56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57" r:id="rId77"/>
    <p:sldId id="333" r:id="rId78"/>
    <p:sldId id="335" r:id="rId79"/>
    <p:sldId id="336" r:id="rId80"/>
    <p:sldId id="337" r:id="rId81"/>
    <p:sldId id="338" r:id="rId82"/>
    <p:sldId id="358" r:id="rId83"/>
    <p:sldId id="359" r:id="rId8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CDD"/>
    <a:srgbClr val="69BFFF"/>
    <a:srgbClr val="5DBAFF"/>
    <a:srgbClr val="A3C9FF"/>
    <a:srgbClr val="A3C2FF"/>
    <a:srgbClr val="4B87FF"/>
    <a:srgbClr val="3366FF"/>
    <a:srgbClr val="3291FA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napToObjects="1">
      <p:cViewPr varScale="1">
        <p:scale>
          <a:sx n="10" d="100"/>
          <a:sy n="10" d="100"/>
        </p:scale>
        <p:origin x="5" y="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FBD41-8F30-499F-8836-9A8B592EDCF2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69406-47BA-43AA-90A8-77A1A0E5417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173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4BE3-AD0D-43FB-97B9-68E31F3243AC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9E84-1C9A-4632-8076-8FDB37D2EC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4132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4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0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60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1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11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1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172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8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37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4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4696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374268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8" name="CuadroTexto 7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7"/>
            <a:ext cx="7886700" cy="49544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643"/>
            <a:ext cx="9143997" cy="96635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6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3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13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4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6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6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46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4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42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85801"/>
            <a:ext cx="3009900" cy="1160463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998" y="685800"/>
            <a:ext cx="4725590" cy="54864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888" y="1846264"/>
            <a:ext cx="3009900" cy="432593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29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06" y="4800600"/>
            <a:ext cx="5382816" cy="566738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8806" y="685801"/>
            <a:ext cx="5382816" cy="40417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8806" y="5367338"/>
            <a:ext cx="5382816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673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00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0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70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3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0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.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55" y="-1570"/>
            <a:ext cx="9304546" cy="69294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dirty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7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086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ejimenezdelgado@gmail.com" TargetMode="External"/><Relationship Id="rId2" Type="http://schemas.openxmlformats.org/officeDocument/2006/relationships/hyperlink" Target="mailto:ejimenez@utn.ac.cr" TargetMode="Externa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gif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Diseño de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246913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Cómo funciona la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Web </a:t>
            </a:r>
          </a:p>
          <a:p>
            <a:pPr lvl="1"/>
            <a:r>
              <a:rPr lang="es-ES" i="1" dirty="0"/>
              <a:t>“Sistema de distribución y recuperación de documentos basados en hipertexto.”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2806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2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Paradigma Actual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Paradigma cliente - servidor</a:t>
            </a:r>
          </a:p>
        </p:txBody>
      </p:sp>
    </p:spTree>
    <p:extLst>
      <p:ext uri="{BB962C8B-B14F-4D97-AF65-F5344CB8AC3E}">
        <p14:creationId xmlns:p14="http://schemas.microsoft.com/office/powerpoint/2010/main" val="248138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8"/>
            <a:ext cx="9144000" cy="57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3435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1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676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9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58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0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DNS </a:t>
            </a:r>
          </a:p>
          <a:p>
            <a:pPr lvl="1"/>
            <a:r>
              <a:rPr lang="es-CR" i="1" dirty="0"/>
              <a:t>Sistema de nomenclatura jerárquica para computadoras, servicios o cualquier recurso conectado a Internet.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16514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Introducción a la Web y Servidores Web</a:t>
            </a:r>
            <a:endParaRPr lang="es-ES" dirty="0"/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CR" dirty="0"/>
              <a:t>Universidad Técnica Nacional</a:t>
            </a:r>
          </a:p>
          <a:p>
            <a:pPr lvl="0">
              <a:spcBef>
                <a:spcPts val="0"/>
              </a:spcBef>
            </a:pPr>
            <a:r>
              <a:rPr lang="es-CR" dirty="0"/>
              <a:t>Por: Efrén Jiménez Delgado</a:t>
            </a:r>
          </a:p>
          <a:p>
            <a:pPr lvl="0">
              <a:spcBef>
                <a:spcPts val="0"/>
              </a:spcBef>
            </a:pPr>
            <a:r>
              <a:rPr lang="es-CR" dirty="0"/>
              <a:t>2019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IP </a:t>
            </a:r>
          </a:p>
          <a:p>
            <a:pPr lvl="1"/>
            <a:r>
              <a:rPr lang="es-CR" i="1" dirty="0"/>
              <a:t>“</a:t>
            </a:r>
            <a:r>
              <a:rPr lang="es-ES" i="1" dirty="0"/>
              <a:t>Etiqueta numérica que identifica, de manera lógica y jerárquica, a un dispositivo dentro de una red que utilice el protocolo IP (Internet Protocol).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612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5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4000" cy="57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6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035424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Negación de DNS del gobierno de Turquía</a:t>
            </a:r>
          </a:p>
        </p:txBody>
      </p:sp>
      <p:pic>
        <p:nvPicPr>
          <p:cNvPr id="1026" name="Picture 2" descr="https://static.betazeta.com/www.fayerwayer.com/up/2014/03/dns-turquia-2-660x59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33" y="2362537"/>
            <a:ext cx="4811735" cy="251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85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19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22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45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R" dirty="0"/>
            </a:br>
            <a:r>
              <a:rPr lang="es-CR" dirty="0"/>
              <a:t>Protocolos de internet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Protocolo </a:t>
            </a:r>
          </a:p>
          <a:p>
            <a:pPr lvl="1"/>
            <a:r>
              <a:rPr lang="es-ES" i="1" dirty="0"/>
              <a:t>“Conjunto de normas para el intercambio de información entre dos o más dispositivos.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4337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Agenda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Presentación</a:t>
            </a:r>
            <a:r>
              <a:rPr lang="es-ES" dirty="0"/>
              <a:t>.</a:t>
            </a:r>
          </a:p>
          <a:p>
            <a:r>
              <a:rPr lang="es-ES" dirty="0"/>
              <a:t>Lineamientos, programa y evaluación.</a:t>
            </a:r>
          </a:p>
          <a:p>
            <a:r>
              <a:rPr lang="es-ES" dirty="0"/>
              <a:t>Arquitectura de desarrollo Web</a:t>
            </a:r>
          </a:p>
          <a:p>
            <a:r>
              <a:rPr lang="es-CR" dirty="0"/>
              <a:t>Cómo funcionan los navegadores</a:t>
            </a:r>
          </a:p>
          <a:p>
            <a:r>
              <a:rPr lang="es-CR" dirty="0"/>
              <a:t>Estándares web y W3C</a:t>
            </a:r>
          </a:p>
          <a:p>
            <a:r>
              <a:rPr lang="es-CR" dirty="0"/>
              <a:t>Servidores web </a:t>
            </a:r>
          </a:p>
          <a:p>
            <a:r>
              <a:rPr lang="es-CR" dirty="0"/>
              <a:t>Front-</a:t>
            </a:r>
            <a:r>
              <a:rPr lang="es-CR" dirty="0" err="1"/>
              <a:t>End</a:t>
            </a:r>
            <a:endParaRPr lang="es-CR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547518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19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0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2227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6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117069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R" dirty="0"/>
            </a:br>
            <a:r>
              <a:rPr lang="es-CR" dirty="0"/>
              <a:t>El protocolo HTTP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HTTP </a:t>
            </a:r>
          </a:p>
          <a:p>
            <a:pPr lvl="1"/>
            <a:r>
              <a:rPr lang="es-ES" i="1" dirty="0"/>
              <a:t>“Es el protocolo de transferencia de </a:t>
            </a:r>
            <a:r>
              <a:rPr lang="es-ES" i="1" dirty="0" err="1"/>
              <a:t>HiperTexto</a:t>
            </a:r>
            <a:r>
              <a:rPr lang="es-ES" i="1" dirty="0"/>
              <a:t> que articula los intercambios de información entre los navegadores y los servidores web.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16785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116731"/>
            <a:ext cx="9144001" cy="514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49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7250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76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8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4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Presentación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Ingeniero en Software.</a:t>
            </a:r>
          </a:p>
          <a:p>
            <a:r>
              <a:rPr lang="es-CR" dirty="0"/>
              <a:t>Profesor en el Tecnológico de Costa Rica y la Universidad Técnica Nacional.</a:t>
            </a:r>
          </a:p>
          <a:p>
            <a:r>
              <a:rPr lang="es-CR" dirty="0"/>
              <a:t>Maestría en base de datos. </a:t>
            </a:r>
          </a:p>
          <a:p>
            <a:r>
              <a:rPr lang="es-CR" dirty="0"/>
              <a:t>10 años de experiencia.</a:t>
            </a:r>
          </a:p>
          <a:p>
            <a:r>
              <a:rPr lang="es-CR" dirty="0"/>
              <a:t>Correo: </a:t>
            </a:r>
            <a:r>
              <a:rPr lang="es-CR" dirty="0">
                <a:hlinkClick r:id="rId2"/>
              </a:rPr>
              <a:t>ejimenez@utn.ac.cr</a:t>
            </a:r>
            <a:r>
              <a:rPr lang="es-CR" dirty="0"/>
              <a:t> – </a:t>
            </a:r>
            <a:r>
              <a:rPr lang="es-CR" dirty="0">
                <a:hlinkClick r:id="rId3"/>
              </a:rPr>
              <a:t>ejimenezdelgado@gmail.com</a:t>
            </a:r>
            <a:endParaRPr lang="es-CR" dirty="0"/>
          </a:p>
          <a:p>
            <a:r>
              <a:rPr lang="es-CR" dirty="0"/>
              <a:t>Skype: ejimenezdelgado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37568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contenido 27">
            <a:extLst>
              <a:ext uri="{FF2B5EF4-FFF2-40B4-BE49-F238E27FC236}">
                <a16:creationId xmlns:a16="http://schemas.microsoft.com/office/drawing/2014/main" id="{23785F9A-9CEF-4562-A4D6-280B06F27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104996" y="3244335"/>
            <a:ext cx="2934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http://www.whitehouse.gov/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33801" y="3244335"/>
            <a:ext cx="189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http://sweden.se/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952422" y="3278039"/>
            <a:ext cx="3239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http://www.cultureelerfgoed.nl/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614024" y="3288297"/>
            <a:ext cx="2013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http://www.rae.es/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440377" y="3283900"/>
            <a:ext cx="22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http://www.unizar.es/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86007" y="3261187"/>
            <a:ext cx="2452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https://moodle.uam.es/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428654" y="3265583"/>
            <a:ext cx="229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http://es.reuters.com/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440376" y="3242138"/>
            <a:ext cx="2423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http://www.nytco.com/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445118" y="3292694"/>
            <a:ext cx="2168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http://observer.com/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018498" y="3283900"/>
            <a:ext cx="3107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B0F0"/>
                </a:solidFill>
              </a:rPr>
              <a:t>http://www.rollingstones.com/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351314" y="3335192"/>
            <a:ext cx="2352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http://www.mtv.co.uk/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318399" y="3269979"/>
            <a:ext cx="251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http://www.amnesty.dk/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952423" y="3320537"/>
            <a:ext cx="3265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https://software.intel.com/en-us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216533" y="3316141"/>
            <a:ext cx="2737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http://www.wowtoys.com/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971467" y="3258257"/>
            <a:ext cx="324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http://www.fullyillustrated.com/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3160845" y="3316141"/>
            <a:ext cx="2867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http://moonwalk-films.com/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257026" y="3330795"/>
            <a:ext cx="24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http://techcrunch.com/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3183992" y="3344718"/>
            <a:ext cx="282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http://www.freshapps.com/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433394" y="3347647"/>
            <a:ext cx="2264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http://blog.ebay.com/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605838" y="3313212"/>
            <a:ext cx="1904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http://olympic.ca/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720635" y="3347647"/>
            <a:ext cx="3550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http://www.nikoninstruments.com/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3064025" y="3341789"/>
            <a:ext cx="291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http://www.porsche.com.br/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2800401" y="3352772"/>
            <a:ext cx="3470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http://www.mb-photography.com/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2993907" y="3323466"/>
            <a:ext cx="331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http://www.budget.co.cr/es.html</a:t>
            </a:r>
          </a:p>
        </p:txBody>
      </p:sp>
    </p:spTree>
    <p:extLst>
      <p:ext uri="{BB962C8B-B14F-4D97-AF65-F5344CB8AC3E}">
        <p14:creationId xmlns:p14="http://schemas.microsoft.com/office/powerpoint/2010/main" val="7974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1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7192D3B0-BB13-4199-A329-A56CBC1D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221101"/>
            <a:ext cx="503656" cy="8048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7" y="2751181"/>
            <a:ext cx="506843" cy="314100"/>
          </a:xfrm>
          <a:prstGeom prst="rect">
            <a:avLst/>
          </a:prstGeom>
        </p:spPr>
      </p:pic>
      <p:sp>
        <p:nvSpPr>
          <p:cNvPr id="5" name="Llaves 4"/>
          <p:cNvSpPr/>
          <p:nvPr/>
        </p:nvSpPr>
        <p:spPr>
          <a:xfrm>
            <a:off x="1414583" y="2750082"/>
            <a:ext cx="4171950" cy="1657350"/>
          </a:xfrm>
          <a:prstGeom prst="bracePair">
            <a:avLst>
              <a:gd name="adj" fmla="val 6243"/>
            </a:avLst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cxnSp>
        <p:nvCxnSpPr>
          <p:cNvPr id="6" name="Conector recto 5"/>
          <p:cNvCxnSpPr/>
          <p:nvPr/>
        </p:nvCxnSpPr>
        <p:spPr>
          <a:xfrm>
            <a:off x="5625524" y="3285437"/>
            <a:ext cx="154305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25524" y="3285437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137400" y="3292971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397049" y="3285437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397049" y="3138667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2" y="3710486"/>
            <a:ext cx="506843" cy="3141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7" y="3706364"/>
            <a:ext cx="506843" cy="3141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71" y="3703013"/>
            <a:ext cx="506843" cy="3141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76272" y="282273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6806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224 -0.0237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-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FDDBD64-DB4F-49EC-BEEA-AD6697376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2322808"/>
            <a:ext cx="4860001" cy="2868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2847109" y="2618984"/>
            <a:ext cx="1440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https://www.rae.es/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389909" y="3536909"/>
            <a:ext cx="3798027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</p:spTree>
    <p:extLst>
      <p:ext uri="{BB962C8B-B14F-4D97-AF65-F5344CB8AC3E}">
        <p14:creationId xmlns:p14="http://schemas.microsoft.com/office/powerpoint/2010/main" val="263428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>
            <a:extLst>
              <a:ext uri="{FF2B5EF4-FFF2-40B4-BE49-F238E27FC236}">
                <a16:creationId xmlns:a16="http://schemas.microsoft.com/office/drawing/2014/main" id="{A7BA4556-8BFA-4B77-8587-981B5792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492713" y="3733510"/>
            <a:ext cx="737677" cy="589085"/>
          </a:xfrm>
          <a:prstGeom prst="rect">
            <a:avLst/>
          </a:prstGeom>
          <a:solidFill>
            <a:srgbClr val="B0D2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4" name="Rectángulo 3"/>
          <p:cNvSpPr/>
          <p:nvPr/>
        </p:nvSpPr>
        <p:spPr>
          <a:xfrm>
            <a:off x="4709321" y="3729617"/>
            <a:ext cx="778119" cy="589085"/>
          </a:xfrm>
          <a:prstGeom prst="rect">
            <a:avLst/>
          </a:prstGeom>
          <a:solidFill>
            <a:srgbClr val="76AA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5" name="Rectángulo 4"/>
          <p:cNvSpPr/>
          <p:nvPr/>
        </p:nvSpPr>
        <p:spPr>
          <a:xfrm>
            <a:off x="3680621" y="3729617"/>
            <a:ext cx="10287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6" name="Rectángulo 5"/>
          <p:cNvSpPr/>
          <p:nvPr/>
        </p:nvSpPr>
        <p:spPr>
          <a:xfrm>
            <a:off x="3293759" y="3729617"/>
            <a:ext cx="386862" cy="589085"/>
          </a:xfrm>
          <a:prstGeom prst="rect">
            <a:avLst/>
          </a:prstGeom>
          <a:solidFill>
            <a:srgbClr val="F8F3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7" name="Rectángulo 6"/>
          <p:cNvSpPr/>
          <p:nvPr/>
        </p:nvSpPr>
        <p:spPr>
          <a:xfrm>
            <a:off x="2493659" y="3729617"/>
            <a:ext cx="800100" cy="5890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8" name="Rectángulo 7"/>
          <p:cNvSpPr/>
          <p:nvPr/>
        </p:nvSpPr>
        <p:spPr>
          <a:xfrm>
            <a:off x="2458490" y="3674069"/>
            <a:ext cx="3798027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  <p:sp>
        <p:nvSpPr>
          <p:cNvPr id="9" name="Abrir llave 8"/>
          <p:cNvSpPr/>
          <p:nvPr/>
        </p:nvSpPr>
        <p:spPr>
          <a:xfrm rot="16200000">
            <a:off x="4817026" y="3241233"/>
            <a:ext cx="268166" cy="2549769"/>
          </a:xfrm>
          <a:prstGeom prst="leftBrace">
            <a:avLst>
              <a:gd name="adj1" fmla="val 2950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0" name="Rectángulo 9"/>
          <p:cNvSpPr/>
          <p:nvPr/>
        </p:nvSpPr>
        <p:spPr>
          <a:xfrm>
            <a:off x="4194970" y="4657894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nombre de recurso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480471" y="2888536"/>
            <a:ext cx="760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protocolo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2893709" y="3167729"/>
            <a:ext cx="0" cy="561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042236" y="3152399"/>
            <a:ext cx="854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separación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3487190" y="3448673"/>
            <a:ext cx="0" cy="280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194971" y="3167729"/>
            <a:ext cx="0" cy="561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3733186" y="2889346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subdominio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194970" y="2529925"/>
            <a:ext cx="1733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 segundo nivel</a:t>
            </a:r>
          </a:p>
        </p:txBody>
      </p:sp>
      <p:cxnSp>
        <p:nvCxnSpPr>
          <p:cNvPr id="18" name="Conector recto 17"/>
          <p:cNvCxnSpPr/>
          <p:nvPr/>
        </p:nvCxnSpPr>
        <p:spPr>
          <a:xfrm flipH="1">
            <a:off x="5093985" y="2809118"/>
            <a:ext cx="4396" cy="9204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5376672" y="3021751"/>
            <a:ext cx="907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</a:t>
            </a:r>
          </a:p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primer nivel</a:t>
            </a:r>
          </a:p>
        </p:txBody>
      </p:sp>
      <p:cxnSp>
        <p:nvCxnSpPr>
          <p:cNvPr id="20" name="Conector recto 19"/>
          <p:cNvCxnSpPr/>
          <p:nvPr/>
        </p:nvCxnSpPr>
        <p:spPr>
          <a:xfrm>
            <a:off x="5852759" y="3448673"/>
            <a:ext cx="0" cy="280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build="p"/>
      <p:bldP spid="9" grpId="0" animBg="1"/>
      <p:bldP spid="10" grpId="0"/>
      <p:bldP spid="11" grpId="0"/>
      <p:bldP spid="13" grpId="0"/>
      <p:bldP spid="16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17" name="Marcador de contenido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Subdominios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71" y="2491730"/>
            <a:ext cx="506843" cy="3141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4471092" y="2819071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71" y="3239998"/>
            <a:ext cx="506843" cy="3141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50315" y="2563284"/>
            <a:ext cx="1048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254193" y="355409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3693795" y="3987493"/>
            <a:ext cx="154305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693795" y="3987493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236845" y="3988792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465320" y="3987493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65321" y="3840722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74" y="4412541"/>
            <a:ext cx="506843" cy="3141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99" y="4408420"/>
            <a:ext cx="506843" cy="3141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43" y="4405068"/>
            <a:ext cx="506843" cy="3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05" y="2734084"/>
            <a:ext cx="506843" cy="3141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613902" y="3268341"/>
            <a:ext cx="779809" cy="2296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3621437" y="3264572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5156952" y="3263101"/>
            <a:ext cx="1690" cy="349439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385426" y="3268340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385427" y="3121570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80" y="3693389"/>
            <a:ext cx="506843" cy="314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05" y="3689267"/>
            <a:ext cx="506843" cy="3141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549" y="3685916"/>
            <a:ext cx="506843" cy="3141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664649" y="2805638"/>
            <a:ext cx="1048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378740" y="402639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143769" y="4026397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2012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4932453" y="4026397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2013</a:t>
            </a:r>
          </a:p>
        </p:txBody>
      </p:sp>
      <p:cxnSp>
        <p:nvCxnSpPr>
          <p:cNvPr id="17" name="Conector recto 16"/>
          <p:cNvCxnSpPr/>
          <p:nvPr/>
        </p:nvCxnSpPr>
        <p:spPr>
          <a:xfrm flipV="1">
            <a:off x="4383738" y="3266868"/>
            <a:ext cx="782440" cy="1473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24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513561" y="2944812"/>
            <a:ext cx="4212372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www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554145" y="3384203"/>
            <a:ext cx="4135556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blog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372537" y="3807461"/>
            <a:ext cx="445083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soporte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11" name="Marcador de contenido 16"/>
          <p:cNvSpPr>
            <a:spLocks noGrp="1"/>
          </p:cNvSpPr>
          <p:nvPr>
            <p:ph idx="1"/>
          </p:nvPr>
        </p:nvSpPr>
        <p:spPr>
          <a:xfrm>
            <a:off x="1088685" y="2369049"/>
            <a:ext cx="7202456" cy="2587960"/>
          </a:xfrm>
        </p:spPr>
        <p:txBody>
          <a:bodyPr/>
          <a:lstStyle/>
          <a:p>
            <a:r>
              <a:rPr lang="es-CR" dirty="0"/>
              <a:t>Subdominios</a:t>
            </a:r>
          </a:p>
        </p:txBody>
      </p:sp>
    </p:spTree>
    <p:extLst>
      <p:ext uri="{BB962C8B-B14F-4D97-AF65-F5344CB8AC3E}">
        <p14:creationId xmlns:p14="http://schemas.microsoft.com/office/powerpoint/2010/main" val="42040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Archivo por defecto</a:t>
            </a:r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2840403" y="4072458"/>
            <a:ext cx="798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950" y="3158057"/>
            <a:ext cx="615938" cy="8184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10" y="3158057"/>
            <a:ext cx="615938" cy="8184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470" y="3158057"/>
            <a:ext cx="615938" cy="81843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143096" y="4072458"/>
            <a:ext cx="7908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Index.php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432564" y="4072458"/>
            <a:ext cx="774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Index.asp</a:t>
            </a:r>
          </a:p>
        </p:txBody>
      </p:sp>
    </p:spTree>
    <p:extLst>
      <p:ext uri="{BB962C8B-B14F-4D97-AF65-F5344CB8AC3E}">
        <p14:creationId xmlns:p14="http://schemas.microsoft.com/office/powerpoint/2010/main" val="17438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2261701" y="3156655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53601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261702" y="3224448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lema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.rae.es/drae/?val=internet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8803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361454" y="3331222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drae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43615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157248" y="3356160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?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04975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062196" y="3349926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val=internet</a:t>
            </a:r>
            <a:endParaRPr lang="es-ES" sz="4500" dirty="0">
              <a:solidFill>
                <a:srgbClr val="00CCFF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91454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grpSp>
        <p:nvGrpSpPr>
          <p:cNvPr id="6" name="Grupo 5"/>
          <p:cNvGrpSpPr/>
          <p:nvPr/>
        </p:nvGrpSpPr>
        <p:grpSpPr>
          <a:xfrm>
            <a:off x="2540536" y="2788141"/>
            <a:ext cx="4634044" cy="2065392"/>
            <a:chOff x="1816277" y="1352550"/>
            <a:chExt cx="6178724" cy="2753855"/>
          </a:xfrm>
        </p:grpSpPr>
        <p:sp>
          <p:nvSpPr>
            <p:cNvPr id="7" name="Rectángulo 6"/>
            <p:cNvSpPr/>
            <p:nvPr/>
          </p:nvSpPr>
          <p:spPr>
            <a:xfrm>
              <a:off x="1816277" y="1428750"/>
              <a:ext cx="6102524" cy="267765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2450" dirty="0">
                  <a:solidFill>
                    <a:schemeClr val="bg1">
                      <a:lumMod val="95000"/>
                    </a:schemeClr>
                  </a:solidFill>
                  <a:latin typeface="Avenir Book"/>
                </a:rPr>
                <a:t>http://</a:t>
              </a:r>
              <a:endParaRPr lang="es-ES" sz="37200" dirty="0">
                <a:solidFill>
                  <a:schemeClr val="bg1">
                    <a:lumMod val="95000"/>
                  </a:schemeClr>
                </a:solidFill>
                <a:latin typeface="Avenir Book"/>
              </a:endParaRP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1892477" y="1352550"/>
              <a:ext cx="6102524" cy="267765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2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</a:rPr>
                <a:t>http://</a:t>
              </a:r>
              <a:endParaRPr lang="es-ES" sz="37200" dirty="0">
                <a:solidFill>
                  <a:srgbClr val="00CC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62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75FF3A62-DA56-455D-ACAC-442A8EF1D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36468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054" y="2297430"/>
            <a:ext cx="5870231" cy="3135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811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Componentes comunes </a:t>
            </a:r>
          </a:p>
          <a:p>
            <a:pPr lvl="1"/>
            <a:r>
              <a:rPr lang="es-ES" dirty="0"/>
              <a:t>Interfaz de usuario → Marco, barra de dirección y otros elementos. </a:t>
            </a:r>
          </a:p>
          <a:p>
            <a:pPr lvl="1"/>
            <a:r>
              <a:rPr lang="es-ES" dirty="0"/>
              <a:t>Motor interno → Gestiona las comunicaciones. </a:t>
            </a:r>
          </a:p>
          <a:p>
            <a:pPr lvl="1"/>
            <a:r>
              <a:rPr lang="es-ES" dirty="0"/>
              <a:t>Motor de renderizado → Interpreta código HTML y CSS mostrándolo en pantalla. </a:t>
            </a:r>
          </a:p>
          <a:p>
            <a:pPr lvl="1"/>
            <a:r>
              <a:rPr lang="es-ES" dirty="0"/>
              <a:t>Comunicaciones → Incorporan HTTP y otros protocolos. </a:t>
            </a:r>
          </a:p>
          <a:p>
            <a:pPr lvl="1"/>
            <a:r>
              <a:rPr lang="es-ES" dirty="0"/>
              <a:t>Almacenamiento de datos → Almacenamiento interno y gestión de sesiones. </a:t>
            </a:r>
          </a:p>
          <a:p>
            <a:pPr lvl="1"/>
            <a:r>
              <a:rPr lang="es-ES" dirty="0"/>
              <a:t>Intérprete JavaScript → Se encarga de ejecutar de forma interna cualquier script. 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973113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Motores de renderizado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18" y="2820468"/>
            <a:ext cx="6405240" cy="2399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0177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7AAC185-4A00-427F-A77B-D7DE6C741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82171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Estándares web y W3C </a:t>
            </a:r>
          </a:p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En la segunda mitad de los años 90, Netscape e Internet Explorer protagonizaron una carrera por el control de la navegación web.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64" y="2541857"/>
            <a:ext cx="4306067" cy="124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103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Cómo funciona la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Internet </a:t>
            </a:r>
          </a:p>
          <a:p>
            <a:pPr lvl="1"/>
            <a:r>
              <a:rPr lang="es-ES" i="1" dirty="0"/>
              <a:t>“Sistema descentralizado de redes de ordenadores conectadas entre sí, distribuidas a nivel mundial, que ofrece servicios de comunicación de datos.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93064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Un navegador web debía obedecer los estándares impuestos por los comités de estandarización. Sin embargo, la competencia requería que los navegadores innovaran extendiendo los estándares sin esperar aprobación de un comité.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1" y="1923041"/>
            <a:ext cx="1604291" cy="139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43" y="1923041"/>
            <a:ext cx="2069870" cy="1613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1276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guerra de los navegadores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La política empresarial de Microsoft terminó por estrangular económicamente a Netscape, que tuvo que abandonar en 1998. Ese mismo año liberaron el código y lo rebautizaron como proyecto Mozilla.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8" y="1976597"/>
            <a:ext cx="3771900" cy="127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7386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Web </a:t>
            </a:r>
            <a:r>
              <a:rPr lang="es-CR" dirty="0" err="1"/>
              <a:t>Standards</a:t>
            </a:r>
            <a:r>
              <a:rPr lang="es-CR" dirty="0"/>
              <a:t> Project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Proyecto de Estándares Web promueve el uso de estándares para reducir el coste y la complejidad del desarrollo, así como para incrementar la accesibilidad y viabilidad de cualquier documento publicado en la Web.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457" y="2225203"/>
            <a:ext cx="2459082" cy="1390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5830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W3C 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Consorcio </a:t>
            </a:r>
            <a:r>
              <a:rPr lang="es-ES" dirty="0" err="1"/>
              <a:t>World</a:t>
            </a:r>
            <a:r>
              <a:rPr lang="es-ES" dirty="0"/>
              <a:t> Wide Web (W3C) es una comunidad internacional donde las organizaciones miembro trabajan conjuntamente para desarrollar estándares Web. </a:t>
            </a:r>
            <a:endParaRPr lang="es-CR" dirty="0"/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30" y="1998092"/>
            <a:ext cx="4138765" cy="1247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089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ES" dirty="0"/>
          </a:p>
          <a:p>
            <a:r>
              <a:rPr lang="es-ES" dirty="0"/>
              <a:t>La entrada en escena de Firefox en 2004, como proyecto de código libre coordinado por la Corporación y Fundación Mozilla, marca el inicio de una nueva era.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58" y="2085131"/>
            <a:ext cx="1508760" cy="117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6297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Los navegadores actuales poseen un serio compromiso con los estándares web. </a:t>
            </a:r>
          </a:p>
          <a:p>
            <a:r>
              <a:rPr lang="es-ES" dirty="0"/>
              <a:t>Sin embargo, siguen existiendo diferentes interpretaciones que implican diferentes comportamientos frente a una misma especificación. </a:t>
            </a:r>
            <a:r>
              <a:rPr lang="es-CR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60" y="2031792"/>
            <a:ext cx="5897075" cy="1391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414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fotos.eluniversal.com.mx/web_img/fotogaleria/internet-explorer-meme-2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426" y="1211263"/>
            <a:ext cx="5761147" cy="4954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</p:spTree>
    <p:extLst>
      <p:ext uri="{BB962C8B-B14F-4D97-AF65-F5344CB8AC3E}">
        <p14:creationId xmlns:p14="http://schemas.microsoft.com/office/powerpoint/2010/main" val="150248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uevoydivertido.com/wp-content/uploads/2013/08/que-es-lo-que-somos-navegadores-queremos-internet-mas-rapido-explor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3077" y="1149716"/>
            <a:ext cx="3697845" cy="5467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</p:spTree>
    <p:extLst>
      <p:ext uri="{BB962C8B-B14F-4D97-AF65-F5344CB8AC3E}">
        <p14:creationId xmlns:p14="http://schemas.microsoft.com/office/powerpoint/2010/main" val="4189182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W3C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78" y="2833796"/>
            <a:ext cx="4447854" cy="1459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6837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E1D01C94-F65C-42F9-8E5F-095F00BB3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4529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3997" cy="57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55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2098997"/>
            <a:ext cx="6057296" cy="3395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8009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93" y="2220805"/>
            <a:ext cx="7204257" cy="3293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5981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Paradigma AMP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84" y="2298735"/>
            <a:ext cx="3639257" cy="3066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www.webindiasolutions.com/blog/wp-content/uploads/2015/01/what-is-perl-programming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6" y="2878376"/>
            <a:ext cx="1264943" cy="64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11" y="2707550"/>
            <a:ext cx="1570319" cy="812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http://www.paginaswebmundial.com/wp-content/uploads/2015/08/python-logo-master-curso-tutorial-complet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7" y="3742786"/>
            <a:ext cx="1132022" cy="45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4" name="Picture 10" descr="http://blog.pcadvance.es/wp-content/uploads/2012/09/OSI-logo-300x35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142" y="3855327"/>
            <a:ext cx="685816" cy="804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8" name="Picture 14" descr="PHP y POO [&amp;quot;Programación Orientada a Objetos&amp;quot;] + [Ejemplos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6" y="4377246"/>
            <a:ext cx="1226560" cy="650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0" name="Picture 16" descr="http://i1-news.softpedia-static.com/images/news2/Apache-Patches-Denial-of-Service-Flaw-in-HTTP-Server-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28" y="3774070"/>
            <a:ext cx="997702" cy="844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6954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32" y="2819119"/>
            <a:ext cx="5498439" cy="2014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8096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77" y="2769242"/>
            <a:ext cx="4818331" cy="1972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9986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Diseño front end 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9522329-7CBB-491B-B9D0-C33985918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83650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71" y="2360861"/>
            <a:ext cx="6407054" cy="2655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38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47" y="2360925"/>
            <a:ext cx="7008130" cy="2655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3961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Perfiles Front-</a:t>
            </a:r>
            <a:r>
              <a:rPr lang="es-CR" dirty="0" err="1"/>
              <a:t>End</a:t>
            </a:r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17" y="1954530"/>
            <a:ext cx="5761158" cy="3644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1905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968F9F-748E-464F-8EF5-176501F7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072" y="-27643"/>
            <a:ext cx="7826925" cy="966354"/>
          </a:xfrm>
        </p:spPr>
        <p:txBody>
          <a:bodyPr/>
          <a:lstStyle/>
          <a:p>
            <a:r>
              <a:rPr lang="es-CR" dirty="0"/>
              <a:t>Contenido Dinámico vs Contenido Estático</a:t>
            </a:r>
          </a:p>
        </p:txBody>
      </p:sp>
      <p:pic>
        <p:nvPicPr>
          <p:cNvPr id="1026" name="Picture 2" descr="Resultado de imagen para pagina  estatico y pagina  dinamico html">
            <a:extLst>
              <a:ext uri="{FF2B5EF4-FFF2-40B4-BE49-F238E27FC236}">
                <a16:creationId xmlns:a16="http://schemas.microsoft.com/office/drawing/2014/main" id="{FCADBCC0-5A05-4054-B59E-777CC03901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29000"/>
            <a:ext cx="7886700" cy="19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9E569D22-4138-46D1-BDD6-64C318125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6" y="1668092"/>
            <a:ext cx="5715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36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622"/>
            <a:ext cx="9144000" cy="57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56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EF46CBF-A4AF-4D4E-9307-28AF1F82E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s-CR" dirty="0"/>
              <a:t>WEB ESTÁTICAS</a:t>
            </a:r>
          </a:p>
          <a:p>
            <a:pPr lvl="1" fontAlgn="base"/>
            <a:r>
              <a:rPr lang="es-CR" dirty="0"/>
              <a:t>Infinitas posibilidades en su diseño y desarrollo.</a:t>
            </a:r>
          </a:p>
          <a:p>
            <a:pPr lvl="1" fontAlgn="base"/>
            <a:r>
              <a:rPr lang="es-CR" dirty="0"/>
              <a:t>El visitante puede alterar el diseño, contenidos o presentación.</a:t>
            </a:r>
          </a:p>
          <a:p>
            <a:pPr lvl="1" fontAlgn="base"/>
            <a:r>
              <a:rPr lang="es-CR" dirty="0"/>
              <a:t>Se utilizan varias técnicas de programación.</a:t>
            </a:r>
          </a:p>
          <a:p>
            <a:pPr lvl="1" fontAlgn="base"/>
            <a:r>
              <a:rPr lang="es-CR" dirty="0"/>
              <a:t>El proceso de actualización es muy sencillo.</a:t>
            </a:r>
          </a:p>
          <a:p>
            <a:r>
              <a:rPr lang="es-CR" dirty="0"/>
              <a:t>WEB DINÁMICAS</a:t>
            </a:r>
          </a:p>
          <a:p>
            <a:pPr lvl="1" fontAlgn="base"/>
            <a:r>
              <a:rPr lang="es-CR" dirty="0"/>
              <a:t>Infinitas posibilidades en su diseño y desarrollo.</a:t>
            </a:r>
          </a:p>
          <a:p>
            <a:pPr lvl="1" fontAlgn="base"/>
            <a:r>
              <a:rPr lang="es-CR" dirty="0"/>
              <a:t>El visitante puede alterar el diseño, contenidos o presentación.</a:t>
            </a:r>
          </a:p>
          <a:p>
            <a:pPr lvl="1" fontAlgn="base"/>
            <a:r>
              <a:rPr lang="es-CR" dirty="0"/>
              <a:t>Se utilizan varias técnicas de programación.</a:t>
            </a:r>
          </a:p>
          <a:p>
            <a:pPr lvl="1" fontAlgn="base"/>
            <a:r>
              <a:rPr lang="es-CR" dirty="0"/>
              <a:t>El proceso de actualización es muy sencillo.</a:t>
            </a:r>
          </a:p>
          <a:p>
            <a:pPr lvl="1" fontAlgn="base"/>
            <a:r>
              <a:rPr lang="es-CR" dirty="0"/>
              <a:t>Permite muchas funcionalidades como bases de datos, foros, etc.</a:t>
            </a:r>
          </a:p>
          <a:p>
            <a:endParaRPr lang="es-C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E1288D6-1BEF-41B6-A87F-06E369F1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794" y="-27643"/>
            <a:ext cx="7768203" cy="966354"/>
          </a:xfrm>
        </p:spPr>
        <p:txBody>
          <a:bodyPr/>
          <a:lstStyle/>
          <a:p>
            <a:r>
              <a:rPr lang="es-CR" dirty="0"/>
              <a:t>Contenido Dinámico vs Contenido Estático</a:t>
            </a:r>
          </a:p>
        </p:txBody>
      </p:sp>
    </p:spTree>
    <p:extLst>
      <p:ext uri="{BB962C8B-B14F-4D97-AF65-F5344CB8AC3E}">
        <p14:creationId xmlns:p14="http://schemas.microsoft.com/office/powerpoint/2010/main" val="180464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8605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905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Words>1167</Words>
  <Application>Microsoft Office PowerPoint</Application>
  <PresentationFormat>Presentación en pantalla (4:3)</PresentationFormat>
  <Paragraphs>227</Paragraphs>
  <Slides>80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80</vt:i4>
      </vt:variant>
    </vt:vector>
  </HeadingPairs>
  <TitlesOfParts>
    <vt:vector size="89" baseType="lpstr">
      <vt:lpstr>Arial</vt:lpstr>
      <vt:lpstr>Avenir Book</vt:lpstr>
      <vt:lpstr>Calibri</vt:lpstr>
      <vt:lpstr>Calibri Light</vt:lpstr>
      <vt:lpstr>Wingdings 2</vt:lpstr>
      <vt:lpstr>HDOfficeLightV0</vt:lpstr>
      <vt:lpstr>1_HDOfficeLightV0</vt:lpstr>
      <vt:lpstr>Blank</vt:lpstr>
      <vt:lpstr>Storyboard Layouts</vt:lpstr>
      <vt:lpstr>Presentación de PowerPoint</vt:lpstr>
      <vt:lpstr>Introducción a la Web y Servidores Web</vt:lpstr>
      <vt:lpstr>Agenda</vt:lpstr>
      <vt:lpstr>Presentación</vt:lpstr>
      <vt:lpstr>Presentación de PowerPoint</vt:lpstr>
      <vt:lpstr>Cómo funciona la web </vt:lpstr>
      <vt:lpstr>Presentación de PowerPoint</vt:lpstr>
      <vt:lpstr>Presentación de PowerPoint</vt:lpstr>
      <vt:lpstr>Presentación de PowerPoint</vt:lpstr>
      <vt:lpstr>Cómo funciona la web</vt:lpstr>
      <vt:lpstr>Presentación de PowerPoint</vt:lpstr>
      <vt:lpstr>Presentación de PowerPoint</vt:lpstr>
      <vt:lpstr>Presentación de PowerPoint</vt:lpstr>
      <vt:lpstr>Paradigma Actual</vt:lpstr>
      <vt:lpstr>Presentación de PowerPoint</vt:lpstr>
      <vt:lpstr>Presentación de PowerPoint</vt:lpstr>
      <vt:lpstr>Presentación de PowerPoint</vt:lpstr>
      <vt:lpstr>Presentación de PowerPoint</vt:lpstr>
      <vt:lpstr>¿Qué es un domain name system?</vt:lpstr>
      <vt:lpstr>¿Qué es un domain name system?</vt:lpstr>
      <vt:lpstr>Presentación de PowerPoint</vt:lpstr>
      <vt:lpstr> </vt:lpstr>
      <vt:lpstr>Presentación de PowerPoint</vt:lpstr>
      <vt:lpstr>Presentación de PowerPoint</vt:lpstr>
      <vt:lpstr>Presentación de PowerPoint</vt:lpstr>
      <vt:lpstr>Negación de DNS del gobierno de Turquía</vt:lpstr>
      <vt:lpstr>Presentación de PowerPoint</vt:lpstr>
      <vt:lpstr>Presentación de PowerPoint</vt:lpstr>
      <vt:lpstr> Protocolos de internet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El protocolo HTTP </vt:lpstr>
      <vt:lpstr>Presentación de PowerPoint</vt:lpstr>
      <vt:lpstr>Presentación de PowerPoint</vt:lpstr>
      <vt:lpstr>Presentación de PowerPoint</vt:lpstr>
      <vt:lpstr>Presentación de PowerPoint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Cómo funcionan los navegadores</vt:lpstr>
      <vt:lpstr>Cómo funcionan los navegadores</vt:lpstr>
      <vt:lpstr>Cómo funcionan los navegadores </vt:lpstr>
      <vt:lpstr>Cómo funcionan los navegadores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Navegadores actuales</vt:lpstr>
      <vt:lpstr>Navegadores actuales</vt:lpstr>
      <vt:lpstr>Estándares web y W3C </vt:lpstr>
      <vt:lpstr>Servidores web</vt:lpstr>
      <vt:lpstr>Servidores web </vt:lpstr>
      <vt:lpstr>Servidores web</vt:lpstr>
      <vt:lpstr>Servidores web</vt:lpstr>
      <vt:lpstr>Servidores web</vt:lpstr>
      <vt:lpstr>Servidores web</vt:lpstr>
      <vt:lpstr> Diseño front end </vt:lpstr>
      <vt:lpstr>Diseño Front-End </vt:lpstr>
      <vt:lpstr>Diseño Front-End </vt:lpstr>
      <vt:lpstr>Diseño Front-End </vt:lpstr>
      <vt:lpstr>Contenido Dinámico vs Contenido Estático</vt:lpstr>
      <vt:lpstr>Contenido Dinámico vs Contenido Estático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cbarquero</dc:creator>
  <cp:lastModifiedBy>Efrén Jiménez Delgado</cp:lastModifiedBy>
  <cp:revision>29</cp:revision>
  <dcterms:created xsi:type="dcterms:W3CDTF">2016-01-04T17:43:21Z</dcterms:created>
  <dcterms:modified xsi:type="dcterms:W3CDTF">2019-05-17T03:35:24Z</dcterms:modified>
</cp:coreProperties>
</file>